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7" r:id="rId2"/>
    <p:sldId id="273" r:id="rId3"/>
    <p:sldId id="275" r:id="rId4"/>
    <p:sldId id="287" r:id="rId5"/>
    <p:sldId id="259" r:id="rId6"/>
    <p:sldId id="290" r:id="rId7"/>
    <p:sldId id="289" r:id="rId8"/>
    <p:sldId id="285" r:id="rId9"/>
    <p:sldId id="286" r:id="rId10"/>
    <p:sldId id="291" r:id="rId11"/>
    <p:sldId id="292" r:id="rId12"/>
    <p:sldId id="282" r:id="rId13"/>
    <p:sldId id="272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Pretendard Light" panose="02000403000000020004" pitchFamily="2" charset="-127"/>
      <p:regular r:id="rId18"/>
    </p:embeddedFont>
    <p:embeddedFont>
      <p:font typeface="Pretendard Medium" panose="02000603000000020004" pitchFamily="2" charset="-127"/>
      <p:regular r:id="rId19"/>
    </p:embeddedFont>
    <p:embeddedFont>
      <p:font typeface="Pretendard SemiBold" panose="02000703000000020004" pitchFamily="2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F1"/>
    <a:srgbClr val="262626"/>
    <a:srgbClr val="7F7F7F"/>
    <a:srgbClr val="C5C5C5"/>
    <a:srgbClr val="FF5353"/>
    <a:srgbClr val="FFF4EB"/>
    <a:srgbClr val="FAEBFF"/>
    <a:srgbClr val="F5E4E6"/>
    <a:srgbClr val="A6546D"/>
    <a:srgbClr val="B97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8" autoAdjust="0"/>
    <p:restoredTop sz="68662"/>
  </p:normalViewPr>
  <p:slideViewPr>
    <p:cSldViewPr snapToGrid="0">
      <p:cViewPr varScale="1">
        <p:scale>
          <a:sx n="82" d="100"/>
          <a:sy n="82" d="100"/>
        </p:scale>
        <p:origin x="14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4FEBF-1710-7E48-B247-BEF486A60D9A}" type="datetimeFigureOut">
              <a:rPr kumimoji="1" lang="ko-Kore-KR" altLang="en-US" smtClean="0"/>
              <a:t>2023. 6. 26.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255D2-4FD1-564B-9AA1-80F34811E9A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3630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가상현실 기말 프로젝트 토끼 소년과 늑대에 대해 발표할 강바다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구하영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2266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11. </a:t>
            </a:r>
            <a:r>
              <a:rPr kumimoji="1" lang="ko-KR" altLang="en-US" dirty="0"/>
              <a:t>다운 받은 플레이어가 총 쏘는 애니메이션이 </a:t>
            </a:r>
            <a:r>
              <a:rPr kumimoji="1" lang="ko-KR" altLang="en-US" dirty="0" err="1"/>
              <a:t>없엇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미사모</a:t>
            </a:r>
            <a:r>
              <a:rPr kumimoji="1" lang="ko-KR" altLang="en-US" dirty="0"/>
              <a:t> 사이트에서 총 쏘는 애니메이션을 받았고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12. </a:t>
            </a:r>
            <a:r>
              <a:rPr kumimoji="1" lang="ko-KR" altLang="en-US" dirty="0" err="1"/>
              <a:t>레이캐스트</a:t>
            </a:r>
            <a:r>
              <a:rPr kumimoji="1" lang="ko-KR" altLang="en-US" dirty="0"/>
              <a:t> 함수를 통해 늑대를 향해 광선을 쏴서 충돌하면 늑대의 피가 감소하도록 했습니다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217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늑대</a:t>
            </a:r>
            <a:r>
              <a:rPr kumimoji="1" lang="ko-KR" altLang="en-US" dirty="0"/>
              <a:t> 사냥에 성공하면 보상으로 토끼 오브젝트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생성됩니다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공중에서 토끼를 담은 </a:t>
            </a:r>
            <a:r>
              <a:rPr kumimoji="1" lang="en-US" altLang="ko-KR" dirty="0"/>
              <a:t>Bag</a:t>
            </a:r>
            <a:r>
              <a:rPr kumimoji="1" lang="ko-KR" altLang="en-US" dirty="0"/>
              <a:t>이 떨어지고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Bag</a:t>
            </a:r>
            <a:r>
              <a:rPr kumimoji="1" lang="ko-KR" altLang="en-US" dirty="0"/>
              <a:t>이 바닥에 닿으면 </a:t>
            </a:r>
            <a:r>
              <a:rPr kumimoji="1" lang="en-US" altLang="ko-KR" dirty="0"/>
              <a:t>bag</a:t>
            </a:r>
            <a:r>
              <a:rPr kumimoji="1" lang="ko-KR" altLang="en-US" dirty="0"/>
              <a:t>은 사라지며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토끼 오브젝트만 남도록 구현하였습니다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dirty="0"/>
              <a:t>Bag</a:t>
            </a:r>
            <a:r>
              <a:rPr kumimoji="1" lang="ko-KR" altLang="en-US" dirty="0"/>
              <a:t> 오브젝트는 젤리 느낌이 나도록 </a:t>
            </a:r>
            <a:r>
              <a:rPr kumimoji="1" lang="en-US" altLang="ko-KR" dirty="0"/>
              <a:t>mess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표현하였습니다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48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결과</a:t>
            </a:r>
            <a:r>
              <a:rPr kumimoji="1" lang="ko-KR" altLang="en-US" dirty="0"/>
              <a:t> 영상입니다</a:t>
            </a:r>
            <a:r>
              <a:rPr kumimoji="1" lang="en-US" altLang="ko-KR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9493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1510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목차는</a:t>
            </a:r>
            <a:r>
              <a:rPr kumimoji="1" lang="ko-KR" altLang="en-US" dirty="0"/>
              <a:t> 다음과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9653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토끼</a:t>
            </a:r>
            <a:r>
              <a:rPr kumimoji="1" lang="ko-KR" altLang="en-US" dirty="0"/>
              <a:t> 소년과 늑대 프로젝트의 주제는 소년 캐릭터가 토끼가 굶어 죽지 않도록 먹이를 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동시에 토끼를 공격해오는 늑대로부터 토끼를 보호하는 서바이벌 게임입니다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729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구현한</a:t>
            </a:r>
            <a:r>
              <a:rPr kumimoji="1" lang="ko-KR" altLang="en-US" dirty="0"/>
              <a:t> 기능은 다음과 같습니다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우선 저는 토끼 움직임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토끼 </a:t>
            </a:r>
            <a:r>
              <a:rPr kumimoji="1" lang="en-US" altLang="ko-KR" dirty="0"/>
              <a:t>HP, </a:t>
            </a:r>
            <a:r>
              <a:rPr kumimoji="1" lang="ko-KR" altLang="en-US" dirty="0"/>
              <a:t>플레이어 움직임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토끼 먹이 주기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인칭 시점 카메라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UI, </a:t>
            </a:r>
            <a:r>
              <a:rPr kumimoji="1" lang="ko-KR" altLang="en-US" dirty="0"/>
              <a:t>토끼 생성 기능을 구현하였습니다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구하영</a:t>
            </a:r>
            <a:r>
              <a:rPr kumimoji="1" lang="ko-KR" altLang="en-US" dirty="0"/>
              <a:t> 팀원은 늑대 움직임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늑대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울타리 </a:t>
            </a:r>
            <a:r>
              <a:rPr kumimoji="1" lang="en-US" altLang="ko-KR" dirty="0"/>
              <a:t>HP, </a:t>
            </a:r>
            <a:r>
              <a:rPr kumimoji="1" lang="ko-KR" altLang="en-US" dirty="0"/>
              <a:t>늑대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울타리 충돌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늑대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토끼 충돌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플레이어 총 쏘기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총 쏘기 애니메이션 기능을 구현했습니다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각자 맡은 기능의 세부사항을 설명해드리겠습니다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27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토끼는 </a:t>
            </a:r>
            <a:r>
              <a:rPr kumimoji="1" lang="ko-KR" altLang="en-US" dirty="0" err="1"/>
              <a:t>멈춰있는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Idle</a:t>
            </a:r>
            <a:r>
              <a:rPr kumimoji="1" lang="ko-KR" altLang="en-US" dirty="0"/>
              <a:t> 상태와 앞으로 달려나가는 </a:t>
            </a:r>
            <a:r>
              <a:rPr kumimoji="1" lang="en-US" altLang="ko-KR" dirty="0"/>
              <a:t>Run </a:t>
            </a:r>
            <a:r>
              <a:rPr kumimoji="1" lang="ko-KR" altLang="en-US" dirty="0"/>
              <a:t>상태가 반복됩니다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유지시간은 </a:t>
            </a:r>
            <a:r>
              <a:rPr kumimoji="1" lang="en-US" altLang="ko-KR" dirty="0"/>
              <a:t>Idle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Run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초로 설정했습니다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울타리와 토끼가 충돌시에 토끼가 랜덤 각도로 방향을 틀도록 만들었습니다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토끼의 체력을 시각화 하기 위해 </a:t>
            </a:r>
            <a:r>
              <a:rPr kumimoji="1" lang="en-US" altLang="ko-KR" dirty="0"/>
              <a:t>Slider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HP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초에 </a:t>
            </a:r>
            <a:r>
              <a:rPr kumimoji="1" lang="en-US" altLang="ko-KR" dirty="0"/>
              <a:t>1</a:t>
            </a:r>
            <a:r>
              <a:rPr kumimoji="1" lang="ko-KR" altLang="en-US" dirty="0"/>
              <a:t>씩 감소하며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먹이를 먹으면 증가하고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늑대에게 공격을 받으면 감소합니다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만약 </a:t>
            </a:r>
            <a:r>
              <a:rPr kumimoji="1" lang="en-US" altLang="ko-KR" dirty="0"/>
              <a:t>HP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</a:t>
            </a:r>
            <a:r>
              <a:rPr kumimoji="1" lang="ko-KR" altLang="en-US" dirty="0"/>
              <a:t> 이하로 떨어지면 토끼는 </a:t>
            </a:r>
            <a:r>
              <a:rPr kumimoji="1" lang="en-US" altLang="ko-KR" dirty="0"/>
              <a:t>Dead</a:t>
            </a:r>
            <a:r>
              <a:rPr kumimoji="1" lang="ko-KR" altLang="en-US" dirty="0"/>
              <a:t> 상태가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초 뒤에 토끼 오브젝트는 삭제됩니다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717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플레이어는</a:t>
            </a:r>
            <a:r>
              <a:rPr kumimoji="1" lang="ko-KR" altLang="en-US" dirty="0"/>
              <a:t> 전진 후진과 각도 회전을 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플레이어</a:t>
            </a:r>
            <a:r>
              <a:rPr kumimoji="1" lang="ko-KR" altLang="en-US" dirty="0"/>
              <a:t> 조작은 키보드로 수행됩니다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토끼에게 먹이 주기는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당근 오브젝트를 생성하고 당근 오브젝트가 토끼와 충돌 시 토끼의 </a:t>
            </a:r>
            <a:r>
              <a:rPr kumimoji="1" lang="en-US" altLang="ko-KR" dirty="0"/>
              <a:t>HP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증가시킵니다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토끼에게 먹이를 주기 위해 당근의 위치를 마우스로 조작할 수 있도록 구현했습니다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520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카메라는</a:t>
            </a:r>
            <a:r>
              <a:rPr kumimoji="1" lang="ko-KR" altLang="en-US" dirty="0"/>
              <a:t> 캐릭터의 시점을 따라 움직이도록 구현하였습니다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시네머신의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버추얼</a:t>
            </a:r>
            <a:r>
              <a:rPr kumimoji="1" lang="ko-KR" altLang="en-US" dirty="0"/>
              <a:t> 카메라를 사용하였고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third person follow </a:t>
            </a:r>
            <a:r>
              <a:rPr kumimoji="1" lang="ko-KR" altLang="en-US" dirty="0"/>
              <a:t>모드를 사용하여 구현하였습니다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게임 </a:t>
            </a:r>
            <a:r>
              <a:rPr kumimoji="1" lang="ko-KR" altLang="en-US" dirty="0" err="1"/>
              <a:t>시작시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Main Scene</a:t>
            </a:r>
            <a:r>
              <a:rPr kumimoji="1" lang="ko-KR" altLang="en-US" dirty="0"/>
              <a:t>이 뜨고 </a:t>
            </a:r>
            <a:r>
              <a:rPr kumimoji="1" lang="en-US" altLang="ko-KR" dirty="0"/>
              <a:t>Main Scene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Best Time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표시하는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Game Scene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이동하기 위한 </a:t>
            </a:r>
            <a:r>
              <a:rPr kumimoji="1" lang="en-US" altLang="ko-KR" dirty="0"/>
              <a:t>Start </a:t>
            </a:r>
            <a:r>
              <a:rPr kumimoji="1" lang="ko-KR" altLang="en-US" dirty="0"/>
              <a:t>버튼이 존재합니다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Game Scene</a:t>
            </a:r>
            <a:r>
              <a:rPr kumimoji="1" lang="ko-KR" altLang="en-US" dirty="0"/>
              <a:t>에서는 현재 게임 </a:t>
            </a:r>
            <a:r>
              <a:rPr kumimoji="1" lang="en-US" altLang="ko-KR" dirty="0"/>
              <a:t>Time</a:t>
            </a:r>
            <a:r>
              <a:rPr kumimoji="1" lang="ko-KR" altLang="en-US" dirty="0"/>
              <a:t>을 출력합니다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게임 </a:t>
            </a:r>
            <a:r>
              <a:rPr kumimoji="1" lang="ko-KR" altLang="en-US" dirty="0" err="1"/>
              <a:t>종료시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Best Time </a:t>
            </a:r>
            <a:r>
              <a:rPr kumimoji="1" lang="ko-KR" altLang="en-US" dirty="0"/>
              <a:t>보다 클 경우 </a:t>
            </a:r>
            <a:r>
              <a:rPr kumimoji="1" lang="en-US" altLang="ko-KR" dirty="0"/>
              <a:t>Best Time</a:t>
            </a:r>
            <a:r>
              <a:rPr kumimoji="1" lang="ko-KR" altLang="en-US" dirty="0"/>
              <a:t>이 갱신됩니다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890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늑대 움직임은 </a:t>
            </a:r>
            <a:r>
              <a:rPr kumimoji="1" lang="en" altLang="ko-Kore-KR" dirty="0"/>
              <a:t>ai </a:t>
            </a:r>
            <a:r>
              <a:rPr kumimoji="1" lang="ko-KR" altLang="en-US" dirty="0"/>
              <a:t>내비게이션 </a:t>
            </a:r>
            <a:r>
              <a:rPr kumimoji="1" lang="ko-KR" altLang="en-US" dirty="0" err="1"/>
              <a:t>셋데스티네이션을</a:t>
            </a:r>
            <a:r>
              <a:rPr kumimoji="1" lang="ko-KR" altLang="en-US" dirty="0"/>
              <a:t> 사용해 움직이도록 설정하였습니다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늑대의 추적 대상 순서는 울타리를 부시고 토끼를 사냥하는 것입니다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체력바는 슬라이더를 이용하여 구현하였고 늑대의 최대 체력은 </a:t>
            </a:r>
            <a:r>
              <a:rPr kumimoji="1" lang="en-US" altLang="ko-KR" dirty="0"/>
              <a:t>150</a:t>
            </a:r>
            <a:r>
              <a:rPr kumimoji="1" lang="ko-KR" altLang="en-US" dirty="0"/>
              <a:t>이며 플레이어에 의해 총을 맞으면 </a:t>
            </a:r>
            <a:r>
              <a:rPr kumimoji="1" lang="en-US" altLang="ko-KR" dirty="0"/>
              <a:t>25</a:t>
            </a:r>
            <a:r>
              <a:rPr kumimoji="1" lang="ko-KR" altLang="en-US" dirty="0"/>
              <a:t>씩 감소합니다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울타리의 최대 체력은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이고 늑대와 충돌할 경우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씩 감소합니다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2124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9. </a:t>
            </a:r>
            <a:r>
              <a:rPr kumimoji="1" lang="ko-KR" altLang="en-US" dirty="0"/>
              <a:t>울타리를 배열에 넣은 후 늑대가 랜덤 위치에 생성이 되면 </a:t>
            </a:r>
            <a:r>
              <a:rPr kumimoji="1" lang="ko-KR" altLang="en-US" dirty="0" err="1"/>
              <a:t>디스턴스</a:t>
            </a:r>
            <a:r>
              <a:rPr kumimoji="1" lang="ko-KR" altLang="en-US" dirty="0"/>
              <a:t> 함수를 이용해 울타리와 늑대와의 최소 거리를 구합니다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늑대는 최소 거리인 울타리로 가 충돌을 일으키고 울타리가 부서집니다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울타리와 늑대가 충돌할 때마다 </a:t>
            </a:r>
            <a:r>
              <a:rPr kumimoji="1" lang="ko-KR" altLang="en-US" dirty="0" err="1"/>
              <a:t>파티클시스템인</a:t>
            </a:r>
            <a:r>
              <a:rPr kumimoji="1" lang="ko-KR" altLang="en-US" dirty="0"/>
              <a:t> 먼지를 구현하였습니다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10, </a:t>
            </a:r>
            <a:r>
              <a:rPr kumimoji="1" lang="ko-KR" altLang="en-US" dirty="0"/>
              <a:t>늑대가 울타리를 부수면 늑대는 토끼를 차례로 사냥합니다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255D2-4FD1-564B-9AA1-80F34811E9A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6019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E626-639A-8299-C5FE-40080B143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96594-36D5-8167-6E8E-971F7AFA5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6101E-ACED-E593-4019-5C6DEA75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F31DD0-C074-2FEC-6D01-A89E3EC4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DBFCBE-BED4-2611-C8CA-6FEA6130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12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6EB8F-C2CD-AD4B-1236-0C85EB07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942E8F-E603-D772-30FA-4A3348997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3EEDD-C01F-D516-05FC-A62CA95F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CD586-B210-CA8C-3694-F72DC343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09C481-810C-5372-46BC-1EBF79D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9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4BDF47-6D3C-2B9D-EDC6-7E08D5544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EFD26C-7F93-C92C-E912-C0D8B78CC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22378-7E63-E9D4-CE45-FA46359B4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55C7F-84A7-25BF-763D-DB99CC93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1AEAF-9420-2BC5-D05D-6E2CDF09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0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9CDDD-11C4-34BA-6EC8-F2D9AFFD4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29A15-ED6B-6355-5CC5-5A9FC69CC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A61B0A-03EB-0A62-ADDF-E85E5014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62116-9607-55C2-6614-ECD9D4EF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C6731-5A35-87B6-0517-3515B133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9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D2F23-2802-BFEF-2DE0-F89FBF9A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C7BB6E-300A-AAAC-24E0-0BBE3D389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3FA03C-6216-052F-F082-54FA0C3C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6CF55E-45C3-D9C8-986A-E66C35D5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E4F05-EAA4-4213-91A1-A88F8CC0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5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A32E6-A22F-68C1-56CF-68EC2B47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AEA83-0834-B7D5-0EAD-73B0AE57D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26DF2-4455-8E0F-A889-0946349E8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7DE803-98AD-1F1C-3771-05AA10D0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E520A0-FCD7-0F4F-B8FA-F712208E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E6BF2-6B9B-D3B1-8075-B94536AA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9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23F3F-7F0B-CE72-C441-9991BA3D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5385C-E1F5-2B49-EF1B-35D2FA3B5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498C9A-7AEC-AC1C-4EB7-22DB3C922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C126D6-22F9-9999-B369-867D25B17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341281-FB12-1524-B7EB-B8667BB4C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83C448-C8A7-09F6-08F9-514A33EC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C2B475-2A07-01ED-741B-E0C0FD39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A20C9B-7E07-1E01-C841-9FA08881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4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524FD-99B5-8190-AF40-ECD42970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214863-F253-59F2-FEBC-8B080BC1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201ADF-5B71-49E2-A3A2-E8CBBFE0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EA078A-0997-8697-7C59-3E628929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0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98C5DD-5298-42FD-3C46-9CA18B911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0CBF36-6BF8-CB8E-55C8-0BB08763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FD800-3609-77E9-F63C-5B010CA5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7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C853E-CC85-0809-6443-FA11ACB4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F8B212-5EE4-E5B4-6C8C-B2ABC7398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54152C-2638-A3A8-4C13-0BA1F3FB1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8DC15B-B5C0-2939-5508-FC447D63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29718-E773-AABB-A7F9-D4014652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E6A2E0-6401-AEA4-5AE1-12737989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50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9B68C-3F13-546B-51A0-3E355C23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74294D-2970-5E21-7682-40D7102C1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947229-A6FF-1E45-C791-CD1B33A65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58EB54-BBCF-3AA8-7271-2C46F067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78EE7C-0745-BD9E-D041-EA0895F7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C3597D-4BA4-B76A-AA64-53D80685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4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99DDFB-45EE-46BE-B234-E7D43F1D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043C8E-ADE3-377A-FE84-8D3C71857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EF633-E5B9-33DE-DD4F-37B6E53B1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E2072-2514-42B3-86D1-B7E859823064}" type="datetimeFigureOut">
              <a:rPr lang="ko-KR" altLang="en-US" smtClean="0"/>
              <a:t>2023. 6. 26.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C4702-107E-6BB5-EF91-A9A2E16AB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1098B-CF7C-5443-E004-1CDB14CAE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4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BCEE9-078D-323B-463D-70DDA035DECE}"/>
              </a:ext>
            </a:extLst>
          </p:cNvPr>
          <p:cNvSpPr txBox="1"/>
          <p:nvPr/>
        </p:nvSpPr>
        <p:spPr>
          <a:xfrm>
            <a:off x="1167720" y="1697717"/>
            <a:ext cx="8009466" cy="14112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</a:pPr>
            <a:r>
              <a:rPr lang="ko-KR" altLang="en-US" sz="4400" dirty="0">
                <a:solidFill>
                  <a:schemeClr val="accent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토끼 소년과 늑대</a:t>
            </a:r>
            <a:endParaRPr lang="en-US" altLang="ko-KR" sz="4400" dirty="0">
              <a:solidFill>
                <a:schemeClr val="accent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ts val="5600"/>
              </a:lnSpc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| 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88649-36E8-7E19-0B21-04AADF54CA77}"/>
              </a:ext>
            </a:extLst>
          </p:cNvPr>
          <p:cNvSpPr txBox="1"/>
          <p:nvPr/>
        </p:nvSpPr>
        <p:spPr>
          <a:xfrm>
            <a:off x="6006517" y="4990240"/>
            <a:ext cx="5142352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컴퓨터정보통신공학과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203985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구하영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컴퓨터정보통신공학과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203190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강바다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FB642-E47A-31FE-2518-BFDA2AAEB9A9}"/>
              </a:ext>
            </a:extLst>
          </p:cNvPr>
          <p:cNvSpPr txBox="1"/>
          <p:nvPr/>
        </p:nvSpPr>
        <p:spPr>
          <a:xfrm>
            <a:off x="1167720" y="1293330"/>
            <a:ext cx="3637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C76A08-7EE4-0F4C-BA35-6D9F8A34F589}"/>
              </a:ext>
            </a:extLst>
          </p:cNvPr>
          <p:cNvSpPr/>
          <p:nvPr/>
        </p:nvSpPr>
        <p:spPr>
          <a:xfrm>
            <a:off x="712197" y="681769"/>
            <a:ext cx="10767606" cy="549446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87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766CAF-1EF5-DABA-8449-8DA4AD4D06EE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868C7-2C25-13CA-1248-6975E05B09BD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A7A7A-7C3F-C1F5-6D76-48B838EF9CC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8761E-60FA-E3ED-C5E5-B2DDDA7348CA}"/>
              </a:ext>
            </a:extLst>
          </p:cNvPr>
          <p:cNvSpPr txBox="1"/>
          <p:nvPr/>
        </p:nvSpPr>
        <p:spPr>
          <a:xfrm>
            <a:off x="359199" y="670250"/>
            <a:ext cx="10082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rgbClr val="F3F2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580EC-313E-D2E0-CFAB-C7E5C738D992}"/>
              </a:ext>
            </a:extLst>
          </p:cNvPr>
          <p:cNvSpPr txBox="1"/>
          <p:nvPr/>
        </p:nvSpPr>
        <p:spPr>
          <a:xfrm>
            <a:off x="1048624" y="670250"/>
            <a:ext cx="4751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</a:t>
            </a:r>
            <a:r>
              <a:rPr lang="ko-KR" altLang="en-US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기능별 세부사항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45FDE-5CD7-B429-EB64-25F5EA88C50C}"/>
              </a:ext>
            </a:extLst>
          </p:cNvPr>
          <p:cNvSpPr txBox="1"/>
          <p:nvPr/>
        </p:nvSpPr>
        <p:spPr>
          <a:xfrm>
            <a:off x="860124" y="1863969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11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4D6E8-9707-284E-1FCA-F15834FA28E5}"/>
              </a:ext>
            </a:extLst>
          </p:cNvPr>
          <p:cNvSpPr txBox="1"/>
          <p:nvPr/>
        </p:nvSpPr>
        <p:spPr>
          <a:xfrm>
            <a:off x="7050768" y="1863969"/>
            <a:ext cx="383332" cy="2769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BAC5F-EEE6-7299-B6E8-5699B9119125}"/>
              </a:ext>
            </a:extLst>
          </p:cNvPr>
          <p:cNvSpPr txBox="1"/>
          <p:nvPr/>
        </p:nvSpPr>
        <p:spPr>
          <a:xfrm>
            <a:off x="1367405" y="1771637"/>
            <a:ext cx="367275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플레이어 총 쏘기 애니메이션 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75DFD-F378-3FCC-C9A1-ED9FA38CB38C}"/>
              </a:ext>
            </a:extLst>
          </p:cNvPr>
          <p:cNvSpPr txBox="1"/>
          <p:nvPr/>
        </p:nvSpPr>
        <p:spPr>
          <a:xfrm>
            <a:off x="911300" y="2442136"/>
            <a:ext cx="4176943" cy="133488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총 쏘는 애니메이션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– </a:t>
            </a:r>
            <a:r>
              <a:rPr lang="en-US" altLang="ko-KR" sz="1400" dirty="0" err="1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Mixamo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4ED1B-DF54-21A5-556B-80E83CE3BAE2}"/>
              </a:ext>
            </a:extLst>
          </p:cNvPr>
          <p:cNvSpPr txBox="1"/>
          <p:nvPr/>
        </p:nvSpPr>
        <p:spPr>
          <a:xfrm>
            <a:off x="7554005" y="1771637"/>
            <a:ext cx="26273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플레이어 총 쏘기</a:t>
            </a:r>
            <a:endParaRPr lang="en-US" altLang="ko-KR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4C4B1E-B266-DCFE-150C-1B7802FF8FA6}"/>
              </a:ext>
            </a:extLst>
          </p:cNvPr>
          <p:cNvSpPr txBox="1"/>
          <p:nvPr/>
        </p:nvSpPr>
        <p:spPr>
          <a:xfrm>
            <a:off x="7098393" y="2442136"/>
            <a:ext cx="4176943" cy="1079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늑대 쏘기 </a:t>
            </a:r>
            <a:r>
              <a:rPr lang="en-US" altLang="ko-KR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en-US" altLang="ko-KR" sz="1400" dirty="0" err="1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Raycast</a:t>
            </a:r>
            <a:endParaRPr lang="en-US" altLang="ko-KR" sz="14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171165-E932-5D68-969D-36F9B970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05" y="3082570"/>
            <a:ext cx="3237798" cy="27828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51D1E-B6E5-EFC8-5184-2BA477D6D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165" y="3082570"/>
            <a:ext cx="3172975" cy="29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3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9868C7-2C25-13CA-1248-6975E05B09BD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A7A7A-7C3F-C1F5-6D76-48B838EF9CC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8761E-60FA-E3ED-C5E5-B2DDDA7348CA}"/>
              </a:ext>
            </a:extLst>
          </p:cNvPr>
          <p:cNvSpPr txBox="1"/>
          <p:nvPr/>
        </p:nvSpPr>
        <p:spPr>
          <a:xfrm>
            <a:off x="359199" y="670250"/>
            <a:ext cx="10082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rgbClr val="F3F2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580EC-313E-D2E0-CFAB-C7E5C738D992}"/>
              </a:ext>
            </a:extLst>
          </p:cNvPr>
          <p:cNvSpPr txBox="1"/>
          <p:nvPr/>
        </p:nvSpPr>
        <p:spPr>
          <a:xfrm>
            <a:off x="1048624" y="670250"/>
            <a:ext cx="4751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</a:t>
            </a:r>
            <a:r>
              <a:rPr lang="ko-KR" altLang="en-US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기능별 세부사항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45FDE-5CD7-B429-EB64-25F5EA88C50C}"/>
              </a:ext>
            </a:extLst>
          </p:cNvPr>
          <p:cNvSpPr txBox="1"/>
          <p:nvPr/>
        </p:nvSpPr>
        <p:spPr>
          <a:xfrm>
            <a:off x="860124" y="1863969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13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BAC5F-EEE6-7299-B6E8-5699B9119125}"/>
              </a:ext>
            </a:extLst>
          </p:cNvPr>
          <p:cNvSpPr txBox="1"/>
          <p:nvPr/>
        </p:nvSpPr>
        <p:spPr>
          <a:xfrm>
            <a:off x="1367405" y="1771637"/>
            <a:ext cx="367275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토끼 생성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75DFD-F378-3FCC-C9A1-ED9FA38CB38C}"/>
              </a:ext>
            </a:extLst>
          </p:cNvPr>
          <p:cNvSpPr txBox="1"/>
          <p:nvPr/>
        </p:nvSpPr>
        <p:spPr>
          <a:xfrm>
            <a:off x="911300" y="2442136"/>
            <a:ext cx="4176943" cy="133488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늑대 사냥 성공 시 토끼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마리 생성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D37E3E-D47C-5696-52CE-2A15DE671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" t="2324" r="3905" b="8788"/>
          <a:stretch/>
        </p:blipFill>
        <p:spPr bwMode="auto">
          <a:xfrm>
            <a:off x="1243456" y="3121009"/>
            <a:ext cx="243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808C56-0EB1-EBC6-099D-30BE4C93B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" t="12020" r="1943" b="7980"/>
          <a:stretch/>
        </p:blipFill>
        <p:spPr bwMode="auto">
          <a:xfrm>
            <a:off x="5043376" y="3121009"/>
            <a:ext cx="243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540BE7-392B-2B57-B359-77ACE4018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0" r="8600"/>
          <a:stretch/>
        </p:blipFill>
        <p:spPr bwMode="auto">
          <a:xfrm>
            <a:off x="8843297" y="3121009"/>
            <a:ext cx="243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422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2BEBC9-C9F9-6E03-B7B4-A895F2B2FA87}"/>
              </a:ext>
            </a:extLst>
          </p:cNvPr>
          <p:cNvSpPr txBox="1"/>
          <p:nvPr/>
        </p:nvSpPr>
        <p:spPr>
          <a:xfrm>
            <a:off x="359199" y="670250"/>
            <a:ext cx="10082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3600" dirty="0">
              <a:solidFill>
                <a:srgbClr val="F3F2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C2AB7-93F1-E6F1-5D0D-DEE046F73AB1}"/>
              </a:ext>
            </a:extLst>
          </p:cNvPr>
          <p:cNvSpPr txBox="1"/>
          <p:nvPr/>
        </p:nvSpPr>
        <p:spPr>
          <a:xfrm>
            <a:off x="1048624" y="670250"/>
            <a:ext cx="4751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</a:t>
            </a:r>
            <a:r>
              <a:rPr lang="ko-KR" altLang="en-US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868C7-2C25-13CA-1248-6975E05B09BD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A7A7A-7C3F-C1F5-6D76-48B838EF9CC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</a:p>
        </p:txBody>
      </p:sp>
      <p:pic>
        <p:nvPicPr>
          <p:cNvPr id="5" name="chlwhd.mp4">
            <a:hlinkClick r:id="" action="ppaction://media"/>
            <a:extLst>
              <a:ext uri="{FF2B5EF4-FFF2-40B4-BE49-F238E27FC236}">
                <a16:creationId xmlns:a16="http://schemas.microsoft.com/office/drawing/2014/main" id="{76D07A44-C4D1-1CC5-FB99-41A051643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624" y="1455981"/>
            <a:ext cx="1015936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2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BCEE9-078D-323B-463D-70DDA035DECE}"/>
              </a:ext>
            </a:extLst>
          </p:cNvPr>
          <p:cNvSpPr txBox="1"/>
          <p:nvPr/>
        </p:nvSpPr>
        <p:spPr>
          <a:xfrm>
            <a:off x="2091267" y="2828836"/>
            <a:ext cx="800946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chemeClr val="accent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THANK YOU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C76A08-7EE4-0F4C-BA35-6D9F8A34F589}"/>
              </a:ext>
            </a:extLst>
          </p:cNvPr>
          <p:cNvSpPr/>
          <p:nvPr/>
        </p:nvSpPr>
        <p:spPr>
          <a:xfrm>
            <a:off x="712197" y="681769"/>
            <a:ext cx="10767606" cy="549446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DEAC5-8391-6531-9382-1F5B3EB70032}"/>
              </a:ext>
            </a:extLst>
          </p:cNvPr>
          <p:cNvSpPr txBox="1"/>
          <p:nvPr/>
        </p:nvSpPr>
        <p:spPr>
          <a:xfrm>
            <a:off x="1167720" y="1293330"/>
            <a:ext cx="3637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| 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18076-B6E3-60DD-0BAA-3CC9A8F87C61}"/>
              </a:ext>
            </a:extLst>
          </p:cNvPr>
          <p:cNvSpPr txBox="1"/>
          <p:nvPr/>
        </p:nvSpPr>
        <p:spPr>
          <a:xfrm>
            <a:off x="6006517" y="4990240"/>
            <a:ext cx="5142352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컴퓨터정보통신공학과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203985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구하영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컴퓨터정보통신공학과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203190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강바다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44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E5B323-89BB-F37E-93EA-0E60BA2CE4F0}"/>
              </a:ext>
            </a:extLst>
          </p:cNvPr>
          <p:cNvSpPr txBox="1"/>
          <p:nvPr/>
        </p:nvSpPr>
        <p:spPr>
          <a:xfrm>
            <a:off x="359199" y="670430"/>
            <a:ext cx="450999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</a:t>
            </a:r>
            <a:r>
              <a:rPr lang="en-US" altLang="ko-KR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7629F-F0C9-7883-DAEB-734CC64E48E6}"/>
              </a:ext>
            </a:extLst>
          </p:cNvPr>
          <p:cNvSpPr txBox="1"/>
          <p:nvPr/>
        </p:nvSpPr>
        <p:spPr>
          <a:xfrm>
            <a:off x="1177417" y="1863969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AA076-6DEC-F002-9C7E-ADD34803209E}"/>
              </a:ext>
            </a:extLst>
          </p:cNvPr>
          <p:cNvSpPr txBox="1"/>
          <p:nvPr/>
        </p:nvSpPr>
        <p:spPr>
          <a:xfrm>
            <a:off x="1684699" y="1771637"/>
            <a:ext cx="41768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주제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C78B0-4CE3-5CFD-A912-4D5AA5EDCE30}"/>
              </a:ext>
            </a:extLst>
          </p:cNvPr>
          <p:cNvSpPr txBox="1"/>
          <p:nvPr/>
        </p:nvSpPr>
        <p:spPr>
          <a:xfrm>
            <a:off x="1177417" y="2577327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02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27414-FFE0-8B51-E361-B7DDA223D1C2}"/>
              </a:ext>
            </a:extLst>
          </p:cNvPr>
          <p:cNvSpPr txBox="1"/>
          <p:nvPr/>
        </p:nvSpPr>
        <p:spPr>
          <a:xfrm>
            <a:off x="1684698" y="2484995"/>
            <a:ext cx="33289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7A19A-BCB5-7C8C-4E67-5409A64AB698}"/>
              </a:ext>
            </a:extLst>
          </p:cNvPr>
          <p:cNvSpPr txBox="1"/>
          <p:nvPr/>
        </p:nvSpPr>
        <p:spPr>
          <a:xfrm>
            <a:off x="1177417" y="3290685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03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10A82-B2EF-60D5-150C-EA5D13C6CA4A}"/>
              </a:ext>
            </a:extLst>
          </p:cNvPr>
          <p:cNvSpPr txBox="1"/>
          <p:nvPr/>
        </p:nvSpPr>
        <p:spPr>
          <a:xfrm>
            <a:off x="1684698" y="3198353"/>
            <a:ext cx="37612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기능별 세부사항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8A640-729B-C68D-F935-DE584C3C151F}"/>
              </a:ext>
            </a:extLst>
          </p:cNvPr>
          <p:cNvSpPr txBox="1"/>
          <p:nvPr/>
        </p:nvSpPr>
        <p:spPr>
          <a:xfrm>
            <a:off x="1177417" y="4004043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04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CEE25-8A61-F071-C23A-C64AE49F037C}"/>
              </a:ext>
            </a:extLst>
          </p:cNvPr>
          <p:cNvSpPr txBox="1"/>
          <p:nvPr/>
        </p:nvSpPr>
        <p:spPr>
          <a:xfrm>
            <a:off x="1684698" y="3911711"/>
            <a:ext cx="35533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</a:p>
        </p:txBody>
      </p:sp>
    </p:spTree>
    <p:extLst>
      <p:ext uri="{BB962C8B-B14F-4D97-AF65-F5344CB8AC3E}">
        <p14:creationId xmlns:p14="http://schemas.microsoft.com/office/powerpoint/2010/main" val="238944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2BEBC9-C9F9-6E03-B7B4-A895F2B2FA87}"/>
              </a:ext>
            </a:extLst>
          </p:cNvPr>
          <p:cNvSpPr txBox="1"/>
          <p:nvPr/>
        </p:nvSpPr>
        <p:spPr>
          <a:xfrm>
            <a:off x="359199" y="670250"/>
            <a:ext cx="10082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rgbClr val="F3F2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C2AB7-93F1-E6F1-5D0D-DEE046F73AB1}"/>
              </a:ext>
            </a:extLst>
          </p:cNvPr>
          <p:cNvSpPr txBox="1"/>
          <p:nvPr/>
        </p:nvSpPr>
        <p:spPr>
          <a:xfrm>
            <a:off x="1048624" y="670250"/>
            <a:ext cx="4751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</a:t>
            </a:r>
            <a:r>
              <a:rPr lang="ko-KR" altLang="en-US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주제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868C7-2C25-13CA-1248-6975E05B09BD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A7A7A-7C3F-C1F5-6D76-48B838EF9CC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6E06E-6FC0-5EFF-9EB6-224939F38784}"/>
              </a:ext>
            </a:extLst>
          </p:cNvPr>
          <p:cNvSpPr txBox="1"/>
          <p:nvPr/>
        </p:nvSpPr>
        <p:spPr>
          <a:xfrm>
            <a:off x="860124" y="1863969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16E99-A829-F907-A34F-D65C81DFE3C5}"/>
              </a:ext>
            </a:extLst>
          </p:cNvPr>
          <p:cNvSpPr txBox="1"/>
          <p:nvPr/>
        </p:nvSpPr>
        <p:spPr>
          <a:xfrm>
            <a:off x="1367405" y="1771637"/>
            <a:ext cx="37208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599C4-138D-2F90-D8FA-3E2D94C16076}"/>
              </a:ext>
            </a:extLst>
          </p:cNvPr>
          <p:cNvSpPr txBox="1"/>
          <p:nvPr/>
        </p:nvSpPr>
        <p:spPr>
          <a:xfrm>
            <a:off x="911299" y="2349803"/>
            <a:ext cx="10760001" cy="269775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소년이 토끼를 키우고 늑대로부터 지키는 게임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1F14A9E-BF8F-4A9D-01FF-B6C8BE1311CA}"/>
              </a:ext>
            </a:extLst>
          </p:cNvPr>
          <p:cNvGrpSpPr/>
          <p:nvPr/>
        </p:nvGrpSpPr>
        <p:grpSpPr>
          <a:xfrm>
            <a:off x="1240945" y="3985328"/>
            <a:ext cx="4545800" cy="1751646"/>
            <a:chOff x="1173124" y="3959476"/>
            <a:chExt cx="4545800" cy="175164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2DC55F7-A995-8D0B-30B2-500FAC9A032E}"/>
                </a:ext>
              </a:extLst>
            </p:cNvPr>
            <p:cNvGrpSpPr/>
            <p:nvPr/>
          </p:nvGrpSpPr>
          <p:grpSpPr>
            <a:xfrm>
              <a:off x="3348703" y="3959476"/>
              <a:ext cx="2370221" cy="1751646"/>
              <a:chOff x="3480824" y="3641012"/>
              <a:chExt cx="2370221" cy="1751646"/>
            </a:xfrm>
          </p:grpSpPr>
          <p:pic>
            <p:nvPicPr>
              <p:cNvPr id="1032" name="Picture 8" descr="토끼 ">
                <a:extLst>
                  <a:ext uri="{FF2B5EF4-FFF2-40B4-BE49-F238E27FC236}">
                    <a16:creationId xmlns:a16="http://schemas.microsoft.com/office/drawing/2014/main" id="{43EF37B3-3E56-2678-AFDE-8B8C239CA7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229" y="3641012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울타리 ">
                <a:extLst>
                  <a:ext uri="{FF2B5EF4-FFF2-40B4-BE49-F238E27FC236}">
                    <a16:creationId xmlns:a16="http://schemas.microsoft.com/office/drawing/2014/main" id="{E73EC2A7-69B3-AEA7-B454-D2EA71268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0824" y="4173458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울타리 ">
                <a:extLst>
                  <a:ext uri="{FF2B5EF4-FFF2-40B4-BE49-F238E27FC236}">
                    <a16:creationId xmlns:a16="http://schemas.microsoft.com/office/drawing/2014/main" id="{2302C2CC-14AE-2C36-566E-BF07902A3E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1845" y="4161426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549E913-43F0-4027-249B-910FE49829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8703" y="4053630"/>
              <a:ext cx="1440000" cy="1440000"/>
              <a:chOff x="5277542" y="3355401"/>
              <a:chExt cx="1805741" cy="1805741"/>
            </a:xfrm>
          </p:grpSpPr>
          <p:pic>
            <p:nvPicPr>
              <p:cNvPr id="1038" name="Picture 14" descr="남자 ">
                <a:extLst>
                  <a:ext uri="{FF2B5EF4-FFF2-40B4-BE49-F238E27FC236}">
                    <a16:creationId xmlns:a16="http://schemas.microsoft.com/office/drawing/2014/main" id="{98445C20-EA0F-73CC-9B08-62BBE0E2E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7542" y="3355401"/>
                <a:ext cx="1805741" cy="1805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저격 총 ">
                <a:extLst>
                  <a:ext uri="{FF2B5EF4-FFF2-40B4-BE49-F238E27FC236}">
                    <a16:creationId xmlns:a16="http://schemas.microsoft.com/office/drawing/2014/main" id="{ACDE13AF-B630-A852-699D-E44088CD38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44047">
                <a:off x="5667191" y="3785397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6" name="Picture 22" descr="늑대 ">
              <a:extLst>
                <a:ext uri="{FF2B5EF4-FFF2-40B4-BE49-F238E27FC236}">
                  <a16:creationId xmlns:a16="http://schemas.microsoft.com/office/drawing/2014/main" id="{7D40E1E2-146C-24C9-40CA-1DF9AC9EAB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73124" y="3959476"/>
              <a:ext cx="1510631" cy="1510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139CE7-DDC7-7B69-68A7-6373D4E32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15633" r="19120"/>
          <a:stretch/>
        </p:blipFill>
        <p:spPr bwMode="auto">
          <a:xfrm>
            <a:off x="6437911" y="1481959"/>
            <a:ext cx="5111945" cy="452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2BEBC9-C9F9-6E03-B7B4-A895F2B2FA87}"/>
              </a:ext>
            </a:extLst>
          </p:cNvPr>
          <p:cNvSpPr txBox="1"/>
          <p:nvPr/>
        </p:nvSpPr>
        <p:spPr>
          <a:xfrm>
            <a:off x="359199" y="670250"/>
            <a:ext cx="10082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rgbClr val="F3F2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C2AB7-93F1-E6F1-5D0D-DEE046F73AB1}"/>
              </a:ext>
            </a:extLst>
          </p:cNvPr>
          <p:cNvSpPr txBox="1"/>
          <p:nvPr/>
        </p:nvSpPr>
        <p:spPr>
          <a:xfrm>
            <a:off x="1048624" y="670250"/>
            <a:ext cx="4751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</a:t>
            </a:r>
            <a:r>
              <a:rPr lang="ko-KR" altLang="en-US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868C7-2C25-13CA-1248-6975E05B09BD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A7A7A-7C3F-C1F5-6D76-48B838EF9CC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6E06E-6FC0-5EFF-9EB6-224939F38784}"/>
              </a:ext>
            </a:extLst>
          </p:cNvPr>
          <p:cNvSpPr txBox="1"/>
          <p:nvPr/>
        </p:nvSpPr>
        <p:spPr>
          <a:xfrm>
            <a:off x="860124" y="1863969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16E99-A829-F907-A34F-D65C81DFE3C5}"/>
              </a:ext>
            </a:extLst>
          </p:cNvPr>
          <p:cNvSpPr txBox="1"/>
          <p:nvPr/>
        </p:nvSpPr>
        <p:spPr>
          <a:xfrm>
            <a:off x="1367405" y="1771637"/>
            <a:ext cx="37208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599C4-138D-2F90-D8FA-3E2D94C16076}"/>
              </a:ext>
            </a:extLst>
          </p:cNvPr>
          <p:cNvSpPr txBox="1"/>
          <p:nvPr/>
        </p:nvSpPr>
        <p:spPr>
          <a:xfrm>
            <a:off x="1243456" y="2401285"/>
            <a:ext cx="4022651" cy="269775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토끼 움직임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토끼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HP</a:t>
            </a: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플레이어 움직임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토끼 먹이 주기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인칭 시점 카메라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</a:t>
            </a: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토끼 생성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73440-C74D-3828-80CB-14D437049E02}"/>
              </a:ext>
            </a:extLst>
          </p:cNvPr>
          <p:cNvSpPr txBox="1"/>
          <p:nvPr/>
        </p:nvSpPr>
        <p:spPr>
          <a:xfrm>
            <a:off x="5885318" y="2401285"/>
            <a:ext cx="4022651" cy="269775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늑대 움직임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늑대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울타리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HP</a:t>
            </a: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늑대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울타리 충돌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늑대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토끼 충돌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플레이어  총 쏘기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총 쏘기 애니메이션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2160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766CAF-1EF5-DABA-8449-8DA4AD4D06EE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868C7-2C25-13CA-1248-6975E05B09BD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A7A7A-7C3F-C1F5-6D76-48B838EF9CC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8761E-60FA-E3ED-C5E5-B2DDDA7348CA}"/>
              </a:ext>
            </a:extLst>
          </p:cNvPr>
          <p:cNvSpPr txBox="1"/>
          <p:nvPr/>
        </p:nvSpPr>
        <p:spPr>
          <a:xfrm>
            <a:off x="359199" y="670250"/>
            <a:ext cx="10082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rgbClr val="F3F2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580EC-313E-D2E0-CFAB-C7E5C738D992}"/>
              </a:ext>
            </a:extLst>
          </p:cNvPr>
          <p:cNvSpPr txBox="1"/>
          <p:nvPr/>
        </p:nvSpPr>
        <p:spPr>
          <a:xfrm>
            <a:off x="1048624" y="670250"/>
            <a:ext cx="4751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</a:t>
            </a:r>
            <a:r>
              <a:rPr lang="ko-KR" altLang="en-US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기능별 세부사항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45FDE-5CD7-B429-EB64-25F5EA88C50C}"/>
              </a:ext>
            </a:extLst>
          </p:cNvPr>
          <p:cNvSpPr txBox="1"/>
          <p:nvPr/>
        </p:nvSpPr>
        <p:spPr>
          <a:xfrm>
            <a:off x="860124" y="1863969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4D6E8-9707-284E-1FCA-F15834FA28E5}"/>
              </a:ext>
            </a:extLst>
          </p:cNvPr>
          <p:cNvSpPr txBox="1"/>
          <p:nvPr/>
        </p:nvSpPr>
        <p:spPr>
          <a:xfrm>
            <a:off x="7050768" y="1863969"/>
            <a:ext cx="383332" cy="2769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02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BAC5F-EEE6-7299-B6E8-5699B9119125}"/>
              </a:ext>
            </a:extLst>
          </p:cNvPr>
          <p:cNvSpPr txBox="1"/>
          <p:nvPr/>
        </p:nvSpPr>
        <p:spPr>
          <a:xfrm>
            <a:off x="1367406" y="1771637"/>
            <a:ext cx="19141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토끼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움직임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4ED1B-DF54-21A5-556B-80E83CE3BAE2}"/>
              </a:ext>
            </a:extLst>
          </p:cNvPr>
          <p:cNvSpPr txBox="1"/>
          <p:nvPr/>
        </p:nvSpPr>
        <p:spPr>
          <a:xfrm>
            <a:off x="7554006" y="1771637"/>
            <a:ext cx="19141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토끼 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4C4B1E-B266-DCFE-150C-1B7802FF8FA6}"/>
              </a:ext>
            </a:extLst>
          </p:cNvPr>
          <p:cNvSpPr txBox="1"/>
          <p:nvPr/>
        </p:nvSpPr>
        <p:spPr>
          <a:xfrm>
            <a:off x="7098392" y="2249382"/>
            <a:ext cx="4176943" cy="4616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HP </a:t>
            </a:r>
            <a:r>
              <a:rPr lang="ko-KR" altLang="en-US" sz="16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시각화</a:t>
            </a:r>
            <a:endParaRPr lang="en-US" altLang="ko-KR" sz="16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C8AB9-89E4-9A60-2566-800F1AFBBDAA}"/>
              </a:ext>
            </a:extLst>
          </p:cNvPr>
          <p:cNvSpPr txBox="1"/>
          <p:nvPr/>
        </p:nvSpPr>
        <p:spPr>
          <a:xfrm>
            <a:off x="860124" y="2249382"/>
            <a:ext cx="4176943" cy="4616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Idle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State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Run State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ADD530-3E00-41EF-1671-A8CF7BA61BBA}"/>
              </a:ext>
            </a:extLst>
          </p:cNvPr>
          <p:cNvGrpSpPr/>
          <p:nvPr/>
        </p:nvGrpSpPr>
        <p:grpSpPr>
          <a:xfrm>
            <a:off x="3206987" y="2734176"/>
            <a:ext cx="1695160" cy="1816575"/>
            <a:chOff x="348522" y="4055174"/>
            <a:chExt cx="1695160" cy="181657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DA9B3DD-06E4-A825-3A58-3E99AB777F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77" r="25298" b="12381"/>
            <a:stretch/>
          </p:blipFill>
          <p:spPr bwMode="auto">
            <a:xfrm>
              <a:off x="476102" y="4055174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1F8499-8BA0-54E7-F223-EA38F065788A}"/>
                </a:ext>
              </a:extLst>
            </p:cNvPr>
            <p:cNvSpPr txBox="1"/>
            <p:nvPr/>
          </p:nvSpPr>
          <p:spPr>
            <a:xfrm>
              <a:off x="348522" y="5495174"/>
              <a:ext cx="1695160" cy="376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Run State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앞으로 전진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EF8AFA-6A0A-5906-F9B0-74C290C96478}"/>
              </a:ext>
            </a:extLst>
          </p:cNvPr>
          <p:cNvGrpSpPr/>
          <p:nvPr/>
        </p:nvGrpSpPr>
        <p:grpSpPr>
          <a:xfrm>
            <a:off x="1079779" y="2738532"/>
            <a:ext cx="1695160" cy="1816574"/>
            <a:chOff x="1487772" y="2728907"/>
            <a:chExt cx="1695160" cy="1816574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C9BC0AD-8E7D-BF57-07E9-9B25A3368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2" t="13660" r="20288" b="11993"/>
            <a:stretch/>
          </p:blipFill>
          <p:spPr bwMode="auto">
            <a:xfrm>
              <a:off x="1615352" y="272890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DFCDD5-CCF3-8BF7-D721-ABDA221EC03B}"/>
                </a:ext>
              </a:extLst>
            </p:cNvPr>
            <p:cNvSpPr txBox="1"/>
            <p:nvPr/>
          </p:nvSpPr>
          <p:spPr>
            <a:xfrm>
              <a:off x="1487772" y="4168906"/>
              <a:ext cx="1695160" cy="376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Idle State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정지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ACAEFB-6387-3F0F-63F5-0EBC7B388EF8}"/>
              </a:ext>
            </a:extLst>
          </p:cNvPr>
          <p:cNvSpPr txBox="1"/>
          <p:nvPr/>
        </p:nvSpPr>
        <p:spPr>
          <a:xfrm>
            <a:off x="860124" y="4560276"/>
            <a:ext cx="4176943" cy="4616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울타리와 충돌 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축 회전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0E508FF-92D8-57ED-0979-FB6287300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4873"/>
          <a:stretch/>
        </p:blipFill>
        <p:spPr bwMode="auto">
          <a:xfrm>
            <a:off x="1207359" y="5055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35380BA-B93D-045D-64AD-7C6E12F0F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t="15410" r="-298" b="10678"/>
          <a:stretch/>
        </p:blipFill>
        <p:spPr bwMode="auto">
          <a:xfrm>
            <a:off x="3334567" y="5055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B68BFE0F-8B11-19F4-7F4B-7F2822D1564B}"/>
              </a:ext>
            </a:extLst>
          </p:cNvPr>
          <p:cNvSpPr>
            <a:spLocks noChangeAspect="1"/>
          </p:cNvSpPr>
          <p:nvPr/>
        </p:nvSpPr>
        <p:spPr>
          <a:xfrm>
            <a:off x="2802959" y="5631981"/>
            <a:ext cx="404028" cy="288000"/>
          </a:xfrm>
          <a:prstGeom prst="rightArrow">
            <a:avLst>
              <a:gd name="adj1" fmla="val 50000"/>
              <a:gd name="adj2" fmla="val 679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27B93-4184-C875-F73F-460EB5E925BF}"/>
              </a:ext>
            </a:extLst>
          </p:cNvPr>
          <p:cNvSpPr txBox="1"/>
          <p:nvPr/>
        </p:nvSpPr>
        <p:spPr>
          <a:xfrm>
            <a:off x="7098392" y="4389542"/>
            <a:ext cx="4176943" cy="4616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Dead State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650F4-C0FA-17F6-126A-471407C4B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r="13077"/>
          <a:stretch/>
        </p:blipFill>
        <p:spPr bwMode="auto">
          <a:xfrm>
            <a:off x="7434620" y="275062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C9BCE1-3A08-4211-0767-95B0FB0FC568}"/>
              </a:ext>
            </a:extLst>
          </p:cNvPr>
          <p:cNvSpPr txBox="1"/>
          <p:nvPr/>
        </p:nvSpPr>
        <p:spPr>
          <a:xfrm>
            <a:off x="9260649" y="2848921"/>
            <a:ext cx="1695160" cy="3765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Max HP : 100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초에 </a:t>
            </a:r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1HP </a:t>
            </a:r>
            <a:r>
              <a:rPr lang="ko-KR" altLang="en-US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감소</a:t>
            </a:r>
            <a:endParaRPr lang="en-US" altLang="ko-KR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먹이 → </a:t>
            </a:r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HP</a:t>
            </a:r>
            <a:r>
              <a:rPr lang="ko-KR" altLang="en-US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증가</a:t>
            </a:r>
            <a:endParaRPr lang="en-US" altLang="ko-KR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늑대 →</a:t>
            </a:r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HP</a:t>
            </a:r>
            <a:r>
              <a:rPr lang="ko-KR" altLang="en-US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감소</a:t>
            </a:r>
            <a:endParaRPr lang="en-US" altLang="ko-KR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7B2FA3-0785-2ED7-0026-54DC59591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7509" r="29348" b="17735"/>
          <a:stretch/>
        </p:blipFill>
        <p:spPr bwMode="auto">
          <a:xfrm>
            <a:off x="7434100" y="49431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8D5D97-AEBF-5130-9888-FB1606D3C0A9}"/>
              </a:ext>
            </a:extLst>
          </p:cNvPr>
          <p:cNvSpPr txBox="1"/>
          <p:nvPr/>
        </p:nvSpPr>
        <p:spPr>
          <a:xfrm>
            <a:off x="9260649" y="5021942"/>
            <a:ext cx="1695160" cy="3765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HP</a:t>
            </a:r>
            <a:r>
              <a:rPr lang="ko-KR" altLang="en-US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ko-KR" altLang="en-US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→ </a:t>
            </a:r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Dead State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 뒤에 </a:t>
            </a:r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Destroy</a:t>
            </a:r>
          </a:p>
        </p:txBody>
      </p:sp>
    </p:spTree>
    <p:extLst>
      <p:ext uri="{BB962C8B-B14F-4D97-AF65-F5344CB8AC3E}">
        <p14:creationId xmlns:p14="http://schemas.microsoft.com/office/powerpoint/2010/main" val="122883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위로 구부러진 화살표[C] 40">
            <a:extLst>
              <a:ext uri="{FF2B5EF4-FFF2-40B4-BE49-F238E27FC236}">
                <a16:creationId xmlns:a16="http://schemas.microsoft.com/office/drawing/2014/main" id="{6872101E-66E5-09DA-75E1-1643E6BF528D}"/>
              </a:ext>
            </a:extLst>
          </p:cNvPr>
          <p:cNvSpPr/>
          <p:nvPr/>
        </p:nvSpPr>
        <p:spPr>
          <a:xfrm flipH="1" flipV="1">
            <a:off x="2391333" y="5483847"/>
            <a:ext cx="1216152" cy="266585"/>
          </a:xfrm>
          <a:prstGeom prst="curved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24" name="그림 23" descr="만화 영화, 장난감이(가) 표시된 사진&#10;&#10;자동 생성된 설명">
            <a:extLst>
              <a:ext uri="{FF2B5EF4-FFF2-40B4-BE49-F238E27FC236}">
                <a16:creationId xmlns:a16="http://schemas.microsoft.com/office/drawing/2014/main" id="{5502BBFD-4AFD-DDE5-DAE4-346199FEF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41" y="3052513"/>
            <a:ext cx="1769074" cy="3780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766CAF-1EF5-DABA-8449-8DA4AD4D06EE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868C7-2C25-13CA-1248-6975E05B09BD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A7A7A-7C3F-C1F5-6D76-48B838EF9CC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8761E-60FA-E3ED-C5E5-B2DDDA7348CA}"/>
              </a:ext>
            </a:extLst>
          </p:cNvPr>
          <p:cNvSpPr txBox="1"/>
          <p:nvPr/>
        </p:nvSpPr>
        <p:spPr>
          <a:xfrm>
            <a:off x="359199" y="670250"/>
            <a:ext cx="10082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rgbClr val="F3F2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580EC-313E-D2E0-CFAB-C7E5C738D992}"/>
              </a:ext>
            </a:extLst>
          </p:cNvPr>
          <p:cNvSpPr txBox="1"/>
          <p:nvPr/>
        </p:nvSpPr>
        <p:spPr>
          <a:xfrm>
            <a:off x="1048624" y="670250"/>
            <a:ext cx="4751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</a:t>
            </a:r>
            <a:r>
              <a:rPr lang="ko-KR" altLang="en-US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기능별 세부사항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45FDE-5CD7-B429-EB64-25F5EA88C50C}"/>
              </a:ext>
            </a:extLst>
          </p:cNvPr>
          <p:cNvSpPr txBox="1"/>
          <p:nvPr/>
        </p:nvSpPr>
        <p:spPr>
          <a:xfrm>
            <a:off x="860124" y="1863969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03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4D6E8-9707-284E-1FCA-F15834FA28E5}"/>
              </a:ext>
            </a:extLst>
          </p:cNvPr>
          <p:cNvSpPr txBox="1"/>
          <p:nvPr/>
        </p:nvSpPr>
        <p:spPr>
          <a:xfrm>
            <a:off x="7050768" y="1863969"/>
            <a:ext cx="383332" cy="2769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04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BAC5F-EEE6-7299-B6E8-5699B9119125}"/>
              </a:ext>
            </a:extLst>
          </p:cNvPr>
          <p:cNvSpPr txBox="1"/>
          <p:nvPr/>
        </p:nvSpPr>
        <p:spPr>
          <a:xfrm>
            <a:off x="1367406" y="1771637"/>
            <a:ext cx="19141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플레이어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4ED1B-DF54-21A5-556B-80E83CE3BAE2}"/>
              </a:ext>
            </a:extLst>
          </p:cNvPr>
          <p:cNvSpPr txBox="1"/>
          <p:nvPr/>
        </p:nvSpPr>
        <p:spPr>
          <a:xfrm>
            <a:off x="7554006" y="1771637"/>
            <a:ext cx="19141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토끼 먹이 주기</a:t>
            </a:r>
            <a:endParaRPr lang="en-US" altLang="ko-KR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171AA0-30EA-1F9A-0467-1656347FF1BF}"/>
              </a:ext>
            </a:extLst>
          </p:cNvPr>
          <p:cNvGrpSpPr/>
          <p:nvPr/>
        </p:nvGrpSpPr>
        <p:grpSpPr>
          <a:xfrm>
            <a:off x="7067220" y="3599484"/>
            <a:ext cx="4490144" cy="1800000"/>
            <a:chOff x="1172984" y="3451115"/>
            <a:chExt cx="4490144" cy="180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92295E8-BE1C-BF48-3CC1-2AAC97D1E1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50" t="20644" r="4320" b="1328"/>
            <a:stretch/>
          </p:blipFill>
          <p:spPr bwMode="auto">
            <a:xfrm>
              <a:off x="1172984" y="3451115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61FA2AE-121C-8679-7C18-8E0206FA06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9" r="8309"/>
            <a:stretch/>
          </p:blipFill>
          <p:spPr bwMode="auto">
            <a:xfrm>
              <a:off x="3863128" y="3451115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오른쪽 화살표[R] 3">
              <a:extLst>
                <a:ext uri="{FF2B5EF4-FFF2-40B4-BE49-F238E27FC236}">
                  <a16:creationId xmlns:a16="http://schemas.microsoft.com/office/drawing/2014/main" id="{4C732D14-0996-F992-F1C8-038FBBA2B9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6042" y="4207115"/>
              <a:ext cx="404028" cy="288000"/>
            </a:xfrm>
            <a:prstGeom prst="rightArrow">
              <a:avLst>
                <a:gd name="adj1" fmla="val 50000"/>
                <a:gd name="adj2" fmla="val 67913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048913D-A26A-5D43-6C72-DF4FD398AB96}"/>
              </a:ext>
            </a:extLst>
          </p:cNvPr>
          <p:cNvSpPr txBox="1"/>
          <p:nvPr/>
        </p:nvSpPr>
        <p:spPr>
          <a:xfrm>
            <a:off x="7099518" y="2243479"/>
            <a:ext cx="4176943" cy="4616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마우스로 당근 위치 조작</a:t>
            </a:r>
            <a:endParaRPr lang="en-US" altLang="ko-KR" sz="16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당근과 토끼 충돌 시 </a:t>
            </a:r>
            <a:r>
              <a:rPr lang="en-US" altLang="ko-KR" sz="16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HP</a:t>
            </a:r>
            <a:r>
              <a:rPr lang="ko-KR" altLang="en-US" sz="16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증가</a:t>
            </a:r>
            <a:endParaRPr lang="en-US" altLang="ko-KR" sz="16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4CBB-EBE2-574E-D8CF-DDE9CDDEC49C}"/>
              </a:ext>
            </a:extLst>
          </p:cNvPr>
          <p:cNvSpPr txBox="1"/>
          <p:nvPr/>
        </p:nvSpPr>
        <p:spPr>
          <a:xfrm>
            <a:off x="860124" y="2249382"/>
            <a:ext cx="4176943" cy="4616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Vertical :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후진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indent="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Horizontal :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각도 회전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(Y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축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F1EFF7D1-59D0-3398-BEAB-E36B9A76F703}"/>
              </a:ext>
            </a:extLst>
          </p:cNvPr>
          <p:cNvSpPr>
            <a:spLocks noChangeAspect="1"/>
          </p:cNvSpPr>
          <p:nvPr/>
        </p:nvSpPr>
        <p:spPr>
          <a:xfrm flipH="1">
            <a:off x="963664" y="4942513"/>
            <a:ext cx="872151" cy="432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6AE6966E-B841-D5CD-4604-B2DABE0FC84A}"/>
              </a:ext>
            </a:extLst>
          </p:cNvPr>
          <p:cNvSpPr>
            <a:spLocks noChangeAspect="1"/>
          </p:cNvSpPr>
          <p:nvPr/>
        </p:nvSpPr>
        <p:spPr>
          <a:xfrm>
            <a:off x="4070741" y="4942513"/>
            <a:ext cx="872151" cy="432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로 구부러진 화살표[C] 36">
            <a:extLst>
              <a:ext uri="{FF2B5EF4-FFF2-40B4-BE49-F238E27FC236}">
                <a16:creationId xmlns:a16="http://schemas.microsoft.com/office/drawing/2014/main" id="{98F72BD1-1ECA-8B7B-B79A-7DA992CFE6B9}"/>
              </a:ext>
            </a:extLst>
          </p:cNvPr>
          <p:cNvSpPr/>
          <p:nvPr/>
        </p:nvSpPr>
        <p:spPr>
          <a:xfrm>
            <a:off x="2420604" y="5921165"/>
            <a:ext cx="1216152" cy="266585"/>
          </a:xfrm>
          <a:prstGeom prst="curved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1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766CAF-1EF5-DABA-8449-8DA4AD4D06EE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868C7-2C25-13CA-1248-6975E05B09BD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A7A7A-7C3F-C1F5-6D76-48B838EF9CC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8761E-60FA-E3ED-C5E5-B2DDDA7348CA}"/>
              </a:ext>
            </a:extLst>
          </p:cNvPr>
          <p:cNvSpPr txBox="1"/>
          <p:nvPr/>
        </p:nvSpPr>
        <p:spPr>
          <a:xfrm>
            <a:off x="359199" y="670250"/>
            <a:ext cx="10082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rgbClr val="F3F2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580EC-313E-D2E0-CFAB-C7E5C738D992}"/>
              </a:ext>
            </a:extLst>
          </p:cNvPr>
          <p:cNvSpPr txBox="1"/>
          <p:nvPr/>
        </p:nvSpPr>
        <p:spPr>
          <a:xfrm>
            <a:off x="1048624" y="670250"/>
            <a:ext cx="4751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</a:t>
            </a:r>
            <a:r>
              <a:rPr lang="ko-KR" altLang="en-US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기능별 세부사항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45FDE-5CD7-B429-EB64-25F5EA88C50C}"/>
              </a:ext>
            </a:extLst>
          </p:cNvPr>
          <p:cNvSpPr txBox="1"/>
          <p:nvPr/>
        </p:nvSpPr>
        <p:spPr>
          <a:xfrm>
            <a:off x="860124" y="1863969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05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4D6E8-9707-284E-1FCA-F15834FA28E5}"/>
              </a:ext>
            </a:extLst>
          </p:cNvPr>
          <p:cNvSpPr txBox="1"/>
          <p:nvPr/>
        </p:nvSpPr>
        <p:spPr>
          <a:xfrm>
            <a:off x="7050768" y="1863969"/>
            <a:ext cx="383332" cy="2769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06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BAC5F-EEE6-7299-B6E8-5699B9119125}"/>
              </a:ext>
            </a:extLst>
          </p:cNvPr>
          <p:cNvSpPr txBox="1"/>
          <p:nvPr/>
        </p:nvSpPr>
        <p:spPr>
          <a:xfrm>
            <a:off x="1367405" y="1771637"/>
            <a:ext cx="24545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인칭 시점 카메라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4ED1B-DF54-21A5-556B-80E83CE3BAE2}"/>
              </a:ext>
            </a:extLst>
          </p:cNvPr>
          <p:cNvSpPr txBox="1"/>
          <p:nvPr/>
        </p:nvSpPr>
        <p:spPr>
          <a:xfrm>
            <a:off x="7554006" y="1771637"/>
            <a:ext cx="19141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4C4B1E-B266-DCFE-150C-1B7802FF8FA6}"/>
              </a:ext>
            </a:extLst>
          </p:cNvPr>
          <p:cNvSpPr txBox="1"/>
          <p:nvPr/>
        </p:nvSpPr>
        <p:spPr>
          <a:xfrm>
            <a:off x="7098393" y="2442136"/>
            <a:ext cx="4176943" cy="1079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Main Scene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Best Time</a:t>
            </a:r>
            <a:r>
              <a:rPr lang="ko-KR" altLang="en-US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</a:t>
            </a:r>
            <a:endParaRPr lang="en-US" altLang="ko-KR" sz="14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Start Button </a:t>
            </a:r>
            <a:r>
              <a:rPr lang="ko-KR" altLang="en-US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클릭 시 </a:t>
            </a:r>
            <a:r>
              <a:rPr lang="en-US" altLang="ko-KR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Game Scene</a:t>
            </a:r>
            <a:r>
              <a:rPr lang="ko-KR" altLang="en-US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전환</a:t>
            </a:r>
            <a:endParaRPr lang="en-US" altLang="ko-KR" sz="14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D1582-5633-2B0B-05EC-A4F6AB15C28B}"/>
              </a:ext>
            </a:extLst>
          </p:cNvPr>
          <p:cNvSpPr txBox="1"/>
          <p:nvPr/>
        </p:nvSpPr>
        <p:spPr>
          <a:xfrm>
            <a:off x="860124" y="2249382"/>
            <a:ext cx="4176943" cy="46166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Cinemachine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Virtual Camera</a:t>
            </a:r>
          </a:p>
          <a:p>
            <a:pPr indent="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3rd Person follow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7BB0B-DBB4-64BC-39F8-CCBD086BF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9"/>
          <a:stretch/>
        </p:blipFill>
        <p:spPr>
          <a:xfrm>
            <a:off x="1184392" y="3643849"/>
            <a:ext cx="3528405" cy="251227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B8457E7-8AA7-EBE2-A53F-0CC94C4FC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5556" r="3473" b="5556"/>
          <a:stretch/>
        </p:blipFill>
        <p:spPr bwMode="auto">
          <a:xfrm>
            <a:off x="6514577" y="4664467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4B45018-E4A7-39D0-86E9-9A706D32A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t="1257" r="680" b="19368"/>
          <a:stretch/>
        </p:blipFill>
        <p:spPr bwMode="auto">
          <a:xfrm>
            <a:off x="9261874" y="4664467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DFC55-DE52-E0C6-8F1C-DA07BDFC5AEE}"/>
              </a:ext>
            </a:extLst>
          </p:cNvPr>
          <p:cNvSpPr txBox="1"/>
          <p:nvPr/>
        </p:nvSpPr>
        <p:spPr>
          <a:xfrm>
            <a:off x="7098393" y="3570071"/>
            <a:ext cx="4176943" cy="1079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Game Scene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현재 게임 </a:t>
            </a:r>
            <a:r>
              <a:rPr lang="en-US" altLang="ko-KR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Time</a:t>
            </a:r>
            <a:r>
              <a:rPr lang="ko-KR" altLang="en-US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</a:t>
            </a:r>
            <a:endParaRPr lang="en-US" altLang="ko-KR" sz="14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61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766CAF-1EF5-DABA-8449-8DA4AD4D06EE}"/>
              </a:ext>
            </a:extLst>
          </p:cNvPr>
          <p:cNvSpPr/>
          <p:nvPr/>
        </p:nvSpPr>
        <p:spPr>
          <a:xfrm>
            <a:off x="6096000" y="2864"/>
            <a:ext cx="6096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868C7-2C25-13CA-1248-6975E05B09BD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A7A7A-7C3F-C1F5-6D76-48B838EF9CC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8761E-60FA-E3ED-C5E5-B2DDDA7348CA}"/>
              </a:ext>
            </a:extLst>
          </p:cNvPr>
          <p:cNvSpPr txBox="1"/>
          <p:nvPr/>
        </p:nvSpPr>
        <p:spPr>
          <a:xfrm>
            <a:off x="359199" y="670250"/>
            <a:ext cx="10082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rgbClr val="F3F2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580EC-313E-D2E0-CFAB-C7E5C738D992}"/>
              </a:ext>
            </a:extLst>
          </p:cNvPr>
          <p:cNvSpPr txBox="1"/>
          <p:nvPr/>
        </p:nvSpPr>
        <p:spPr>
          <a:xfrm>
            <a:off x="1048624" y="670250"/>
            <a:ext cx="4751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</a:t>
            </a:r>
            <a:r>
              <a:rPr lang="ko-KR" altLang="en-US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기능별 세부사항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45FDE-5CD7-B429-EB64-25F5EA88C50C}"/>
              </a:ext>
            </a:extLst>
          </p:cNvPr>
          <p:cNvSpPr txBox="1"/>
          <p:nvPr/>
        </p:nvSpPr>
        <p:spPr>
          <a:xfrm>
            <a:off x="860124" y="1863969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07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4D6E8-9707-284E-1FCA-F15834FA28E5}"/>
              </a:ext>
            </a:extLst>
          </p:cNvPr>
          <p:cNvSpPr txBox="1"/>
          <p:nvPr/>
        </p:nvSpPr>
        <p:spPr>
          <a:xfrm>
            <a:off x="7050768" y="1863969"/>
            <a:ext cx="383332" cy="2769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08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BAC5F-EEE6-7299-B6E8-5699B9119125}"/>
              </a:ext>
            </a:extLst>
          </p:cNvPr>
          <p:cNvSpPr txBox="1"/>
          <p:nvPr/>
        </p:nvSpPr>
        <p:spPr>
          <a:xfrm>
            <a:off x="1367405" y="1771637"/>
            <a:ext cx="23163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늑대 움직임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75DFD-F378-3FCC-C9A1-ED9FA38CB38C}"/>
              </a:ext>
            </a:extLst>
          </p:cNvPr>
          <p:cNvSpPr txBox="1"/>
          <p:nvPr/>
        </p:nvSpPr>
        <p:spPr>
          <a:xfrm>
            <a:off x="911300" y="2442136"/>
            <a:ext cx="4176943" cy="133488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Navigation</a:t>
            </a:r>
          </a:p>
          <a:p>
            <a:pPr indent="216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Target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울타리          토끼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4ED1B-DF54-21A5-556B-80E83CE3BAE2}"/>
              </a:ext>
            </a:extLst>
          </p:cNvPr>
          <p:cNvSpPr txBox="1"/>
          <p:nvPr/>
        </p:nvSpPr>
        <p:spPr>
          <a:xfrm>
            <a:off x="7554006" y="1771637"/>
            <a:ext cx="25107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오브젝트 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4C4B1E-B266-DCFE-150C-1B7802FF8FA6}"/>
              </a:ext>
            </a:extLst>
          </p:cNvPr>
          <p:cNvSpPr txBox="1"/>
          <p:nvPr/>
        </p:nvSpPr>
        <p:spPr>
          <a:xfrm>
            <a:off x="8657771" y="2550530"/>
            <a:ext cx="2813957" cy="1079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4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Max HP : 150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총 맞음 → </a:t>
            </a:r>
            <a:r>
              <a:rPr lang="en-US" altLang="ko-KR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HP 25 </a:t>
            </a:r>
            <a:r>
              <a:rPr lang="ko-KR" altLang="en-US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감소</a:t>
            </a:r>
            <a:endParaRPr lang="en-US" altLang="ko-KR" sz="14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E4A5C3E-C8A0-E691-1F1F-B2528DAE51B3}"/>
              </a:ext>
            </a:extLst>
          </p:cNvPr>
          <p:cNvSpPr/>
          <p:nvPr/>
        </p:nvSpPr>
        <p:spPr>
          <a:xfrm>
            <a:off x="2442150" y="2773300"/>
            <a:ext cx="222250" cy="20955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B73139-DDFF-2415-C9E2-BA4A9015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62" y="3314014"/>
            <a:ext cx="2724818" cy="23309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D6452E-24AC-DECC-EA36-64DA034CF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23"/>
          <a:stretch/>
        </p:blipFill>
        <p:spPr>
          <a:xfrm>
            <a:off x="6955494" y="4479503"/>
            <a:ext cx="1457284" cy="15216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7AE91B-9161-940C-88CE-08B5071A4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23"/>
          <a:stretch/>
        </p:blipFill>
        <p:spPr>
          <a:xfrm>
            <a:off x="6955494" y="2541702"/>
            <a:ext cx="1457284" cy="15216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896830-E8F8-48B1-53C5-AEDD7F97665D}"/>
              </a:ext>
            </a:extLst>
          </p:cNvPr>
          <p:cNvSpPr txBox="1"/>
          <p:nvPr/>
        </p:nvSpPr>
        <p:spPr>
          <a:xfrm>
            <a:off x="8657771" y="4472102"/>
            <a:ext cx="2813957" cy="1079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Max HP : 100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늑대 충돌 →</a:t>
            </a:r>
            <a:r>
              <a:rPr lang="en-US" altLang="ko-KR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HP 20</a:t>
            </a:r>
            <a:r>
              <a:rPr lang="ko-KR" altLang="en-US" sz="1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감소</a:t>
            </a:r>
            <a:endParaRPr lang="en-US" altLang="ko-KR" sz="14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12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766CAF-1EF5-DABA-8449-8DA4AD4D06EE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868C7-2C25-13CA-1248-6975E05B09BD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A7A7A-7C3F-C1F5-6D76-48B838EF9CC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가상현실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8761E-60FA-E3ED-C5E5-B2DDDA7348CA}"/>
              </a:ext>
            </a:extLst>
          </p:cNvPr>
          <p:cNvSpPr txBox="1"/>
          <p:nvPr/>
        </p:nvSpPr>
        <p:spPr>
          <a:xfrm>
            <a:off x="359199" y="670250"/>
            <a:ext cx="10082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rgbClr val="F3F2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580EC-313E-D2E0-CFAB-C7E5C738D992}"/>
              </a:ext>
            </a:extLst>
          </p:cNvPr>
          <p:cNvSpPr txBox="1"/>
          <p:nvPr/>
        </p:nvSpPr>
        <p:spPr>
          <a:xfrm>
            <a:off x="1048624" y="670250"/>
            <a:ext cx="4751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</a:t>
            </a:r>
            <a:r>
              <a:rPr lang="ko-KR" altLang="en-US" sz="36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기능별 세부사항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45FDE-5CD7-B429-EB64-25F5EA88C50C}"/>
              </a:ext>
            </a:extLst>
          </p:cNvPr>
          <p:cNvSpPr txBox="1"/>
          <p:nvPr/>
        </p:nvSpPr>
        <p:spPr>
          <a:xfrm>
            <a:off x="860124" y="1863969"/>
            <a:ext cx="383332" cy="276999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09</a:t>
            </a:r>
            <a:endParaRPr lang="ko-KR" altLang="en-US" sz="12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4D6E8-9707-284E-1FCA-F15834FA28E5}"/>
              </a:ext>
            </a:extLst>
          </p:cNvPr>
          <p:cNvSpPr txBox="1"/>
          <p:nvPr/>
        </p:nvSpPr>
        <p:spPr>
          <a:xfrm>
            <a:off x="7050768" y="1863969"/>
            <a:ext cx="383332" cy="2769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BAC5F-EEE6-7299-B6E8-5699B9119125}"/>
              </a:ext>
            </a:extLst>
          </p:cNvPr>
          <p:cNvSpPr txBox="1"/>
          <p:nvPr/>
        </p:nvSpPr>
        <p:spPr>
          <a:xfrm>
            <a:off x="1367405" y="1771637"/>
            <a:ext cx="2779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늑대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울타리 충돌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75DFD-F378-3FCC-C9A1-ED9FA38CB38C}"/>
              </a:ext>
            </a:extLst>
          </p:cNvPr>
          <p:cNvSpPr txBox="1"/>
          <p:nvPr/>
        </p:nvSpPr>
        <p:spPr>
          <a:xfrm>
            <a:off x="911300" y="2442136"/>
            <a:ext cx="4176943" cy="133488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가장 가까운 울타리 파괴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 indent="216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ParticleSystem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 indent="216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navigation.SetDestination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4ED1B-DF54-21A5-556B-80E83CE3BAE2}"/>
              </a:ext>
            </a:extLst>
          </p:cNvPr>
          <p:cNvSpPr txBox="1"/>
          <p:nvPr/>
        </p:nvSpPr>
        <p:spPr>
          <a:xfrm>
            <a:off x="7554005" y="1771637"/>
            <a:ext cx="2936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늑대 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토끼 충돌</a:t>
            </a:r>
            <a:endParaRPr lang="en-US" altLang="ko-KR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E56C8-38EC-2E59-9D43-200E101C2F4D}"/>
              </a:ext>
            </a:extLst>
          </p:cNvPr>
          <p:cNvSpPr/>
          <p:nvPr/>
        </p:nvSpPr>
        <p:spPr>
          <a:xfrm>
            <a:off x="7728365" y="3429000"/>
            <a:ext cx="3036134" cy="26827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97C85-C0DF-F4F8-3FFE-E5A839CB8F71}"/>
              </a:ext>
            </a:extLst>
          </p:cNvPr>
          <p:cNvSpPr/>
          <p:nvPr/>
        </p:nvSpPr>
        <p:spPr>
          <a:xfrm>
            <a:off x="1481704" y="3416874"/>
            <a:ext cx="3036134" cy="268277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6344E-B6AC-3C0A-890E-430E0E054A25}"/>
              </a:ext>
            </a:extLst>
          </p:cNvPr>
          <p:cNvSpPr txBox="1"/>
          <p:nvPr/>
        </p:nvSpPr>
        <p:spPr>
          <a:xfrm>
            <a:off x="7242434" y="2487598"/>
            <a:ext cx="4176943" cy="133488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indent="216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토끼 순서대로 사냥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 indent="216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navigation.SetDestination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4922</TotalTime>
  <Words>837</Words>
  <Application>Microsoft Macintosh PowerPoint</Application>
  <PresentationFormat>와이드스크린</PresentationFormat>
  <Paragraphs>202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Pretendard SemiBold</vt:lpstr>
      <vt:lpstr>Wingdings</vt:lpstr>
      <vt:lpstr>맑은 고딕</vt:lpstr>
      <vt:lpstr>Pretendard Medium</vt:lpstr>
      <vt:lpstr>Arial</vt:lpstr>
      <vt:lpstr>Pretendard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김채원</dc:creator>
  <cp:lastModifiedBy>강바다</cp:lastModifiedBy>
  <cp:revision>68</cp:revision>
  <dcterms:created xsi:type="dcterms:W3CDTF">2022-11-09T07:59:32Z</dcterms:created>
  <dcterms:modified xsi:type="dcterms:W3CDTF">2023-06-26T05:05:17Z</dcterms:modified>
</cp:coreProperties>
</file>